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Muli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Muli Regular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Poppins Light"/>
      <p:regular r:id="rId50"/>
      <p:bold r:id="rId51"/>
      <p:italic r:id="rId52"/>
      <p:boldItalic r:id="rId53"/>
    </p:embeddedFont>
    <p:embeddedFont>
      <p:font typeface="Montserrat Light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Regular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MuliRegular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uli-bold.fntdata"/><Relationship Id="rId30" Type="http://schemas.openxmlformats.org/officeDocument/2006/relationships/font" Target="fonts/Muli-regular.fntdata"/><Relationship Id="rId33" Type="http://schemas.openxmlformats.org/officeDocument/2006/relationships/font" Target="fonts/Muli-boldItalic.fntdata"/><Relationship Id="rId32" Type="http://schemas.openxmlformats.org/officeDocument/2006/relationships/font" Target="fonts/Muli-italic.fntdata"/><Relationship Id="rId35" Type="http://schemas.openxmlformats.org/officeDocument/2006/relationships/font" Target="fonts/ProximaNova-bold.fntdata"/><Relationship Id="rId34" Type="http://schemas.openxmlformats.org/officeDocument/2006/relationships/font" Target="fonts/ProximaNova-regular.fntdata"/><Relationship Id="rId37" Type="http://schemas.openxmlformats.org/officeDocument/2006/relationships/font" Target="fonts/ProximaNova-boldItalic.fntdata"/><Relationship Id="rId36" Type="http://schemas.openxmlformats.org/officeDocument/2006/relationships/font" Target="fonts/ProximaNova-italic.fntdata"/><Relationship Id="rId39" Type="http://schemas.openxmlformats.org/officeDocument/2006/relationships/font" Target="fonts/MuliRegular-bold.fntdata"/><Relationship Id="rId38" Type="http://schemas.openxmlformats.org/officeDocument/2006/relationships/font" Target="fonts/MuliRegular-regular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Light-bold.fntdata"/><Relationship Id="rId50" Type="http://schemas.openxmlformats.org/officeDocument/2006/relationships/font" Target="fonts/PoppinsLight-regular.fntdata"/><Relationship Id="rId53" Type="http://schemas.openxmlformats.org/officeDocument/2006/relationships/font" Target="fonts/PoppinsLight-boldItalic.fntdata"/><Relationship Id="rId52" Type="http://schemas.openxmlformats.org/officeDocument/2006/relationships/font" Target="fonts/PoppinsLight-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Light-bold.fntdata"/><Relationship Id="rId10" Type="http://schemas.openxmlformats.org/officeDocument/2006/relationships/slide" Target="slides/slide3.xml"/><Relationship Id="rId54" Type="http://schemas.openxmlformats.org/officeDocument/2006/relationships/font" Target="fonts/MontserratLigh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Light-italic.fntdata"/><Relationship Id="rId15" Type="http://schemas.openxmlformats.org/officeDocument/2006/relationships/slide" Target="slides/slide8.xml"/><Relationship Id="rId59" Type="http://schemas.openxmlformats.org/officeDocument/2006/relationships/font" Target="fonts/OpenSans-bold.fntdata"/><Relationship Id="rId14" Type="http://schemas.openxmlformats.org/officeDocument/2006/relationships/slide" Target="slides/slide7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f518a1d7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f518a1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f518a1d7c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f518a1d7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f518a1d7c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f518a1d7c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f518a1d7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f518a1d7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f518a1d7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f518a1d7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f518a1d7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f518a1d7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f518a1d7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f518a1d7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f518a1d7c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f518a1d7c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f5b89880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f5b89880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f57264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f57264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f572649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f572649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f518a1d7c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f518a1d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f572649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f572649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f5b89880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f5b89880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f5b89880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f5b89880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f518a1d7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f518a1d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f518a1d7c_0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f518a1d7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f518a1d7c_0_4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f518a1d7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f518a1d7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f518a1d7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f518a1d7c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f518a1d7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f518a1d7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f518a1d7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f518a1d7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f518a1d7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4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57" name="Google Shape;5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" name="Google Shape;58;p14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59" name="Google Shape;59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" name="Google Shape;61;p14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62" name="Google Shape;62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" name="Google Shape;64;p14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65" name="Google Shape;65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" name="Google Shape;67;p14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68" name="Google Shape;68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" name="Google Shape;72;p14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73" name="Google Shape;73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" name="Google Shape;77;p14"/>
          <p:cNvSpPr txBox="1"/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8" name="Google Shape;78;p14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79" name="Google Shape;79;p14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80" name="Google Shape;80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" name="Google Shape;82;p14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83" name="Google Shape;83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5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90" name="Google Shape;90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" name="Google Shape;92;p15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93" name="Google Shape;93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" name="Google Shape;95;p15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96" name="Google Shape;96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" name="Google Shape;98;p15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99" name="Google Shape;99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15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104" name="Google Shape;104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8" name="Google Shape;108;p15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110" name="Google Shape;110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2" name="Google Shape;112;p15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113" name="Google Shape;113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5" name="Google Shape;11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/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4364072" y="-3213"/>
            <a:ext cx="4779928" cy="2524130"/>
            <a:chOff x="4364072" y="-3213"/>
            <a:chExt cx="4779928" cy="2524130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" name="Google Shape;121;p16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122" name="Google Shape;122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" name="Google Shape;12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6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126" name="Google Shape;126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" name="Google Shape;129;p16"/>
            <p:cNvGrpSpPr/>
            <p:nvPr/>
          </p:nvGrpSpPr>
          <p:grpSpPr>
            <a:xfrm flipH="1">
              <a:off x="4364072" y="396118"/>
              <a:ext cx="4381556" cy="520699"/>
              <a:chOff x="0" y="0"/>
              <a:chExt cx="7545300" cy="896675"/>
            </a:xfrm>
          </p:grpSpPr>
          <p:pic>
            <p:nvPicPr>
              <p:cNvPr id="130" name="Google Shape;130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" name="Google Shape;134;p16"/>
            <p:cNvGrpSpPr/>
            <p:nvPr/>
          </p:nvGrpSpPr>
          <p:grpSpPr>
            <a:xfrm flipH="1">
              <a:off x="4762444" y="-3213"/>
              <a:ext cx="4381556" cy="520699"/>
              <a:chOff x="0" y="0"/>
              <a:chExt cx="7545300" cy="896675"/>
            </a:xfrm>
          </p:grpSpPr>
          <p:pic>
            <p:nvPicPr>
              <p:cNvPr id="135" name="Google Shape;135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9" name="Google Shape;139;p16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140" name="Google Shape;140;p16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141" name="Google Shape;141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" name="Google Shape;145;p16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46" name="Google Shape;146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16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50" name="Google Shape;150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3" name="Google Shape;1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16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55" name="Google Shape;155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" name="Google Shape;15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4" name="Google Shape;164;p1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65" name="Google Shape;165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8" name="Google Shape;168;p1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69" name="Google Shape;169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1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74" name="Google Shape;174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8" name="Google Shape;178;p17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79" name="Google Shape;179;p1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80" name="Google Shape;180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2" name="Google Shape;182;p1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83" name="Google Shape;183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5" name="Google Shape;18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17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8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91" name="Google Shape;19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" name="Google Shape;193;p18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94" name="Google Shape;194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7" name="Google Shape;197;p18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98" name="Google Shape;198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18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03" name="Google Shape;203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7" name="Google Shape;207;p18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08" name="Google Shape;208;p18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09" name="Google Shape;209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1" name="Google Shape;211;p18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12" name="Google Shape;212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1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4" name="Google Shape;21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18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1" type="body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" type="body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21" name="Google Shape;22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3" name="Google Shape;223;p1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24" name="Google Shape;224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7" name="Google Shape;227;p1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28" name="Google Shape;228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1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33" name="Google Shape;233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7" name="Google Shape;237;p1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38" name="Google Shape;238;p1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39" name="Google Shape;239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" name="Google Shape;241;p1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42" name="Google Shape;242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" name="Google Shape;244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19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47" name="Google Shape;247;p19"/>
          <p:cNvSpPr txBox="1"/>
          <p:nvPr>
            <p:ph idx="2" type="body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48" name="Google Shape;248;p19"/>
          <p:cNvSpPr txBox="1"/>
          <p:nvPr>
            <p:ph idx="3" type="body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0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52" name="Google Shape;25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0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55" name="Google Shape;255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8" name="Google Shape;258;p20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59" name="Google Shape;259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20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64" name="Google Shape;264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8" name="Google Shape;268;p20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69" name="Google Shape;269;p20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70" name="Google Shape;270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0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73" name="Google Shape;273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5" name="Google Shape;27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0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7" name="Google Shape;277;p2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1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80" name="Google Shape;28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" name="Google Shape;282;p21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83" name="Google Shape;283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21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87" name="Google Shape;287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21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92" name="Google Shape;292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1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97" name="Google Shape;297;p21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98" name="Google Shape;298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21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01" name="Google Shape;301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05" name="Google Shape;305;p2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 emboss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309" name="Google Shape;30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" name="Google Shape;313;p22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314" name="Google Shape;314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6" name="Google Shape;316;p22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317" name="Google Shape;317;p22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318" name="Google Shape;318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1" name="Google Shape;321;p2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22" name="Google Shape;322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2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4" name="Google Shape;324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7" name="Google Shape;327;p23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328" name="Google Shape;328;p23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329" name="Google Shape;329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2" name="Google Shape;332;p23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333" name="Google Shape;333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5" name="Google Shape;335;p23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336" name="Google Shape;336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8" name="Google Shape;338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23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342" name="Google Shape;342;p23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343" name="Google Shape;343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6" name="Google Shape;346;p23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47" name="Google Shape;347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9" name="Google Shape;349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0" name="Google Shape;350;p23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51" name="Google Shape;351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5" name="Google Shape;35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7" name="Google Shape;367;p27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371" name="Google Shape;371;p28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2" name="Google Shape;372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77" name="Google Shape;377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0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380" name="Google Shape;380;p3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0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30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9" name="Google Shape;389;p31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0" name="Google Shape;390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3" name="Google Shape;393;p32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4" name="Google Shape;394;p32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5" name="Google Shape;395;p32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6" name="Google Shape;39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0" name="Google Shape;400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3" name="Google Shape;403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406" name="Google Shape;406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417" name="Google Shape;417;p3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422" name="Google Shape;422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426" name="Google Shape;426;p3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30" name="Google Shape;430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accent6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437" name="Google Shape;437;p3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3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441" name="Google Shape;441;p3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445" name="Google Shape;445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449" name="Google Shape;449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9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453" name="Google Shape;453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57" name="Google Shape;457;p3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bg>
      <p:bgPr>
        <a:solidFill>
          <a:schemeClr val="accent6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40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465" name="Google Shape;465;p40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40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469" name="Google Shape;469;p40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473" name="Google Shape;473;p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40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477" name="Google Shape;477;p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4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481" name="Google Shape;481;p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85" name="Google Shape;485;p4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55600" lvl="1" marL="914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55600" lvl="2" marL="1371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55600" lvl="4" marL="22860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55600" lvl="5" marL="2743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55600" lvl="6" marL="3200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55600" lvl="7" marL="3657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55600" lvl="8" marL="4114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359" name="Google Shape;35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Wi-Fi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958" y="1681802"/>
            <a:ext cx="4616679" cy="17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>
            <p:ph idx="4294967295" type="ctrTitle"/>
          </p:nvPr>
        </p:nvSpPr>
        <p:spPr>
          <a:xfrm>
            <a:off x="0" y="1492688"/>
            <a:ext cx="5391000" cy="213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0">
                <a:solidFill>
                  <a:srgbClr val="00AEFF"/>
                </a:solidFill>
              </a:rPr>
              <a:t>RAS</a:t>
            </a:r>
            <a:endParaRPr sz="135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0">
                <a:solidFill>
                  <a:srgbClr val="00AEFF"/>
                </a:solidFill>
              </a:rPr>
              <a:t>4th</a:t>
            </a:r>
            <a:endParaRPr sz="135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0">
                <a:solidFill>
                  <a:srgbClr val="00AEFF"/>
                </a:solidFill>
              </a:rPr>
              <a:t>WS</a:t>
            </a:r>
            <a:endParaRPr sz="13500">
              <a:solidFill>
                <a:srgbClr val="00AE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0"/>
          <p:cNvPicPr preferRelativeResize="0"/>
          <p:nvPr/>
        </p:nvPicPr>
        <p:blipFill rotWithShape="1">
          <a:blip r:embed="rId3">
            <a:alphaModFix/>
          </a:blip>
          <a:srcRect b="0" l="0" r="0" t="5419"/>
          <a:stretch/>
        </p:blipFill>
        <p:spPr>
          <a:xfrm>
            <a:off x="1377725" y="449076"/>
            <a:ext cx="6731501" cy="3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/>
          <p:nvPr>
            <p:ph idx="1" type="body"/>
          </p:nvPr>
        </p:nvSpPr>
        <p:spPr>
          <a:xfrm>
            <a:off x="1040775" y="621225"/>
            <a:ext cx="45963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SPI</a:t>
            </a:r>
            <a:endParaRPr b="1" sz="6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i="1" lang="en" sz="60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Serial Peripheral Interface)</a:t>
            </a:r>
            <a:endParaRPr sz="6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/>
          <p:nvPr/>
        </p:nvSpPr>
        <p:spPr>
          <a:xfrm>
            <a:off x="415550" y="545550"/>
            <a:ext cx="8053200" cy="4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</a:rPr>
              <a:t>SPI is different from UART in several key ways:</a:t>
            </a:r>
            <a:endParaRPr b="1" sz="2400">
              <a:solidFill>
                <a:srgbClr val="38761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/>
              <a:t>Synchronous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/>
              <a:t>Follows a master-slave model, where there is one master device and multiple slave devices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/>
              <a:t>More than two lines required for implementation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3"/>
          <p:cNvPicPr preferRelativeResize="0"/>
          <p:nvPr/>
        </p:nvPicPr>
        <p:blipFill rotWithShape="1">
          <a:blip r:embed="rId3">
            <a:alphaModFix/>
          </a:blip>
          <a:srcRect b="1975" l="0" r="0" t="3030"/>
          <a:stretch/>
        </p:blipFill>
        <p:spPr>
          <a:xfrm>
            <a:off x="824775" y="991675"/>
            <a:ext cx="7104776" cy="2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idx="1" type="body"/>
          </p:nvPr>
        </p:nvSpPr>
        <p:spPr>
          <a:xfrm>
            <a:off x="1040775" y="621225"/>
            <a:ext cx="45963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I2C</a:t>
            </a:r>
            <a:endParaRPr b="1" sz="6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i="1" lang="en" sz="60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Inter Integrated Circuit</a:t>
            </a:r>
            <a:r>
              <a:rPr i="1" lang="en" sz="60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6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/>
        </p:nvSpPr>
        <p:spPr>
          <a:xfrm>
            <a:off x="415550" y="545550"/>
            <a:ext cx="8053200" cy="4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Advantage over the others in some applications include:</a:t>
            </a:r>
            <a:endParaRPr b="1" sz="2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The ability to connect multiple masters to multiple slaves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Synchronicity (just like SPI), which means higher speed communication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Simplicity: implementation only requires two wires and some resistors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438150"/>
            <a:ext cx="66675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 txBox="1"/>
          <p:nvPr>
            <p:ph type="title"/>
          </p:nvPr>
        </p:nvSpPr>
        <p:spPr>
          <a:xfrm>
            <a:off x="313250" y="2275900"/>
            <a:ext cx="3822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</a:rPr>
              <a:t>Lets talk to the Internet!</a:t>
            </a:r>
            <a:endParaRPr sz="6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/>
          <p:nvPr/>
        </p:nvSpPr>
        <p:spPr>
          <a:xfrm>
            <a:off x="215100" y="78525"/>
            <a:ext cx="41358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Nodemcu</a:t>
            </a:r>
            <a:endParaRPr b="1" sz="60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p59"/>
          <p:cNvSpPr txBox="1"/>
          <p:nvPr/>
        </p:nvSpPr>
        <p:spPr>
          <a:xfrm>
            <a:off x="273300" y="1195825"/>
            <a:ext cx="4019400" cy="4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NodeMCU Development Kit/Board consist of ESP8266 wifi chip. ESP8266 chip ESP8266 is a low-cost </a:t>
            </a:r>
            <a:r>
              <a:rPr lang="en" sz="2000" u="sng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Wi-Fi</a:t>
            </a: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chip developed by Espressif Systems with TCP/IP protocol </a:t>
            </a: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has GPIO pins,serial communication protocol etc making it perfect for </a:t>
            </a:r>
            <a:r>
              <a:rPr b="1" lang="en" sz="3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IoT!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59"/>
          <p:cNvPicPr preferRelativeResize="0"/>
          <p:nvPr/>
        </p:nvPicPr>
        <p:blipFill rotWithShape="1">
          <a:blip r:embed="rId4">
            <a:alphaModFix/>
          </a:blip>
          <a:srcRect b="4690" l="0" r="0" t="3347"/>
          <a:stretch/>
        </p:blipFill>
        <p:spPr>
          <a:xfrm>
            <a:off x="4292700" y="523525"/>
            <a:ext cx="4838700" cy="44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idx="4294967295" type="ctrTitle"/>
          </p:nvPr>
        </p:nvSpPr>
        <p:spPr>
          <a:xfrm>
            <a:off x="237875" y="110655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999999"/>
                </a:solidFill>
              </a:rPr>
              <a:t>RAS</a:t>
            </a:r>
            <a:endParaRPr sz="13000">
              <a:solidFill>
                <a:srgbClr val="9999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999999"/>
                </a:solidFill>
              </a:rPr>
              <a:t>4th</a:t>
            </a:r>
            <a:endParaRPr sz="13000">
              <a:solidFill>
                <a:srgbClr val="9999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999999"/>
                </a:solidFill>
              </a:rPr>
              <a:t>WS</a:t>
            </a:r>
            <a:endParaRPr sz="13000">
              <a:solidFill>
                <a:srgbClr val="999999"/>
              </a:solidFill>
            </a:endParaRPr>
          </a:p>
        </p:txBody>
      </p:sp>
      <p:sp>
        <p:nvSpPr>
          <p:cNvPr id="499" name="Google Shape;499;p42"/>
          <p:cNvSpPr txBox="1"/>
          <p:nvPr>
            <p:ph idx="4294967295" type="ctrTitle"/>
          </p:nvPr>
        </p:nvSpPr>
        <p:spPr>
          <a:xfrm>
            <a:off x="4071350" y="1596800"/>
            <a:ext cx="4791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Hello!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0"/>
          <p:cNvPicPr preferRelativeResize="0"/>
          <p:nvPr/>
        </p:nvPicPr>
        <p:blipFill rotWithShape="1">
          <a:blip r:embed="rId3">
            <a:alphaModFix/>
          </a:blip>
          <a:srcRect b="10645" l="1508" r="2383" t="2526"/>
          <a:stretch/>
        </p:blipFill>
        <p:spPr>
          <a:xfrm>
            <a:off x="1197538" y="293463"/>
            <a:ext cx="6748924" cy="45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1"/>
          <p:cNvSpPr txBox="1"/>
          <p:nvPr>
            <p:ph idx="1" type="body"/>
          </p:nvPr>
        </p:nvSpPr>
        <p:spPr>
          <a:xfrm>
            <a:off x="1080625" y="435725"/>
            <a:ext cx="3002700" cy="16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7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Relay</a:t>
            </a:r>
            <a:endParaRPr sz="77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415950" y="1973375"/>
            <a:ext cx="453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relay is an electrically operated switch that can be turned on or off, letting the current go through or not, and can be controlled with low voltages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613" name="Google Shape;6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425" y="1348050"/>
            <a:ext cx="3772875" cy="3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/>
          <p:nvPr>
            <p:ph idx="1" type="body"/>
          </p:nvPr>
        </p:nvSpPr>
        <p:spPr>
          <a:xfrm>
            <a:off x="457200" y="2082325"/>
            <a:ext cx="80067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ROBOTICS &amp; AUTOMATION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1338150" y="274800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BVPIEEE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Robotics and Automation Society (RAS)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4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514" name="Google Shape;514;p44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Arduino is an open-source platform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Arduino IDE (Integrated Development Environment)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45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522" name="Google Shape;522;p45"/>
          <p:cNvSpPr txBox="1"/>
          <p:nvPr>
            <p:ph idx="4294967295" type="subTitle"/>
          </p:nvPr>
        </p:nvSpPr>
        <p:spPr>
          <a:xfrm>
            <a:off x="457050" y="2049475"/>
            <a:ext cx="4562400" cy="13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an Arduino?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Why use Arduino?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Types of arduinos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rgbClr val="000000"/>
                </a:solidFill>
              </a:rPr>
              <a:t>Pro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mini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rgbClr val="000000"/>
                </a:solidFill>
              </a:rPr>
              <a:t>Nano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rgbClr val="000000"/>
                </a:solidFill>
              </a:rPr>
              <a:t>Uno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rgbClr val="000000"/>
                </a:solidFill>
              </a:rPr>
              <a:t>Mega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3" name="Google Shape;5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6"/>
          <p:cNvPicPr preferRelativeResize="0"/>
          <p:nvPr/>
        </p:nvPicPr>
        <p:blipFill rotWithShape="1">
          <a:blip r:embed="rId3">
            <a:alphaModFix/>
          </a:blip>
          <a:srcRect b="12719" l="0" r="0" t="15296"/>
          <a:stretch/>
        </p:blipFill>
        <p:spPr>
          <a:xfrm>
            <a:off x="1390150" y="358350"/>
            <a:ext cx="6363726" cy="45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63144" y="779631"/>
            <a:ext cx="4111986" cy="29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/>
          <p:nvPr/>
        </p:nvSpPr>
        <p:spPr>
          <a:xfrm>
            <a:off x="6834225" y="3839800"/>
            <a:ext cx="366000" cy="32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6"/>
          <p:cNvSpPr/>
          <p:nvPr/>
        </p:nvSpPr>
        <p:spPr>
          <a:xfrm>
            <a:off x="6834225" y="2036650"/>
            <a:ext cx="366000" cy="62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6"/>
          <p:cNvSpPr/>
          <p:nvPr/>
        </p:nvSpPr>
        <p:spPr>
          <a:xfrm>
            <a:off x="7169950" y="1485325"/>
            <a:ext cx="366000" cy="32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1700925" y="3796975"/>
            <a:ext cx="366000" cy="32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444200" y="2186225"/>
            <a:ext cx="33753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rate at which individual bits of data are sent is called the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baud rate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39" name="Google Shape;539;p47"/>
          <p:cNvSpPr txBox="1"/>
          <p:nvPr>
            <p:ph type="title"/>
          </p:nvPr>
        </p:nvSpPr>
        <p:spPr>
          <a:xfrm>
            <a:off x="103900" y="8363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Baud Rate</a:t>
            </a:r>
            <a:endParaRPr sz="5500"/>
          </a:p>
        </p:txBody>
      </p:sp>
      <p:pic>
        <p:nvPicPr>
          <p:cNvPr id="540" name="Google Shape;540;p47"/>
          <p:cNvPicPr preferRelativeResize="0"/>
          <p:nvPr/>
        </p:nvPicPr>
        <p:blipFill rotWithShape="1">
          <a:blip r:embed="rId3">
            <a:alphaModFix/>
          </a:blip>
          <a:srcRect b="0" l="0" r="0" t="3586"/>
          <a:stretch/>
        </p:blipFill>
        <p:spPr>
          <a:xfrm>
            <a:off x="4325200" y="168825"/>
            <a:ext cx="321215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UART</a:t>
            </a:r>
            <a:endParaRPr b="1" sz="48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i="1" lang="en" sz="4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Universal Asynchronous Receiver/Transmitter )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/>
        </p:nvSpPr>
        <p:spPr>
          <a:xfrm>
            <a:off x="746850" y="987125"/>
            <a:ext cx="7650300" cy="4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UART is a form of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serial communication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 because data is transmitted as sequential bits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(we’ll get to this in a bit)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. The wiring involved with setting up UART communication is very simple :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One line for transmitting data (TX) and one line for receiving data (RX). 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